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9144000"/>
  <p:notesSz cx="6858000" cy="9144000"/>
  <p:embeddedFontLst>
    <p:embeddedFont>
      <p:font typeface="Roboto Slab"/>
      <p:regular r:id="rId69"/>
      <p:bold r:id="rId70"/>
    </p:embeddedFont>
    <p:embeddedFont>
      <p:font typeface="Source Sans Pr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SourceSansPro-italic.fntdata"/><Relationship Id="rId72" Type="http://schemas.openxmlformats.org/officeDocument/2006/relationships/font" Target="fonts/SourceSansPro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SourceSansPro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SourceSansPro-regular.fntdata"/><Relationship Id="rId70" Type="http://schemas.openxmlformats.org/officeDocument/2006/relationships/font" Target="fonts/RobotoSlab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Slab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d02ec02df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d02ec02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02ec02d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02ec02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d02ec02d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d02ec02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02ec02df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02ec02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e513f626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e513f6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513f626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513f62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513f626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513f62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513f6269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513f62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e513f626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e513f62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e513f626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e513f62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e513f626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e513f62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e513f626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e513f62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e513f6269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e513f62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e513f6269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e513f62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e513f626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e513f62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e513f6269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e513f626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513f6269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e513f62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e513f6269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e513f626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e513f626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e513f626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513f6269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513f626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e513f6269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e513f626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e513f626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e513f626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e513f6269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e513f626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513f6269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513f626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e513f6269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e513f626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e513f6269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e513f626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e513f626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e513f626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e513f6269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e513f626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e513f6269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e513f626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513f6269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513f626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e513f6269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e513f626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e513f6269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e513f626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e513f6269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e513f626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e513f6269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e513f62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e513f6269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e513f626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e513f6269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e513f626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e513f6269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e513f626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>
            <a:off x="1636684" y="2782750"/>
            <a:ext cx="6923116" cy="1078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b="1" i="0" lang="es-MX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Deep Learning</a:t>
            </a:r>
            <a:endParaRPr b="1" i="0" sz="6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Resultado de imagen para deep learni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600" y="186884"/>
            <a:ext cx="2395339" cy="2175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deep learning" id="37" name="Google Shape;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24" y="5168900"/>
            <a:ext cx="2929026" cy="16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337" y="1638300"/>
            <a:ext cx="49625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430337" y="393700"/>
            <a:ext cx="45704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Perceptron Simplificado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299" y="609600"/>
            <a:ext cx="6270073" cy="53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90500" y="177800"/>
            <a:ext cx="4991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Red Neuronal multicapa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69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6950"/>
            <a:ext cx="91440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520700" y="152400"/>
            <a:ext cx="4165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Red Neuronal Multicapa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33587"/>
            <a:ext cx="77914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2425" y="4910137"/>
            <a:ext cx="40195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0" y="23008"/>
            <a:ext cx="33782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Funciones de Error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79400" y="1397000"/>
            <a:ext cx="4610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Entropy Loss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162425" y="4248418"/>
            <a:ext cx="2249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4177604"/>
            <a:ext cx="301282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funciones de error también pueden ser llamadas: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25673" y="303312"/>
            <a:ext cx="34467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Optimización de Loss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4" y="2478086"/>
            <a:ext cx="5549715" cy="22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431800" y="1028700"/>
            <a:ext cx="6451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los algoritmos de optimización lo que buscamos encontrar son los parámetros que produzcan el mínimo error en la función de error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Optimización en Redes Neuronales</a:t>
            </a:r>
            <a:r>
              <a:rPr b="1" i="0" lang="es-MX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90589" y="1293912"/>
            <a:ext cx="22813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Gradiente Descendiente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237" y="1777882"/>
            <a:ext cx="6270127" cy="4229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185343" y="112812"/>
            <a:ext cx="39549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i="0" sz="3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1021"/>
            <a:ext cx="9144000" cy="167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85343" y="1041400"/>
            <a:ext cx="54788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computar los gradientes en una Red neuronal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4985"/>
            <a:ext cx="9144000" cy="345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492500" y="5063128"/>
            <a:ext cx="254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usa la Regla de la Cadena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1380925" y="10697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b="1" i="0" lang="es-MX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Contenido	</a:t>
            </a:r>
            <a:endParaRPr b="1" i="0" sz="48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1203124" y="2796148"/>
            <a:ext cx="6975675" cy="3464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Percepton</a:t>
            </a:r>
            <a:endParaRPr b="0" i="0" sz="2000" u="none" cap="none" strike="noStrik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Multilayer Neural Network</a:t>
            </a:r>
            <a:endParaRPr/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Foward Propagation</a:t>
            </a:r>
            <a:endParaRPr b="0" i="0" sz="2000" u="none" cap="none" strike="noStrik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Backpropagation</a:t>
            </a:r>
            <a:endParaRPr b="0" i="0" sz="2000" u="none" cap="none" strike="noStrik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Stochastic Gradient Descent</a:t>
            </a:r>
            <a:endParaRPr b="0" i="0" sz="2000" u="none" cap="none" strike="noStrik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Mini-Batch Gradient Descent</a:t>
            </a:r>
            <a:endParaRPr b="0" i="0" sz="2000" u="none" cap="none" strike="noStrik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Momentum, RMSprop,  Adagrad, AdaDelta, ADAM</a:t>
            </a:r>
            <a:endParaRPr b="0" i="0" sz="2000" u="none" cap="none" strike="noStrik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Regularization</a:t>
            </a:r>
            <a:endParaRPr/>
          </a:p>
          <a:p>
            <a:pPr indent="-457200" lvl="1" marL="952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Batch-Normalization</a:t>
            </a:r>
            <a:endParaRPr/>
          </a:p>
          <a:p>
            <a:pPr indent="-457200" lvl="1" marL="952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b="0" i="0" lang="es-MX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Dropout</a:t>
            </a:r>
            <a:endParaRPr/>
          </a:p>
          <a:p>
            <a:pPr indent="-266700" lvl="1" marL="952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7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5687" y="216509"/>
            <a:ext cx="2640013" cy="227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9825"/>
            <a:ext cx="9144000" cy="33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9604"/>
            <a:ext cx="9144000" cy="31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04800" y="566736"/>
            <a:ext cx="5207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aplica la regla de la cadena a la función de error con respecto a los parámetros para obtener los gradientes de la función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24101"/>
            <a:ext cx="8953084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82600" y="1712039"/>
            <a:ext cx="299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Foward Propagation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711700" y="1653976"/>
            <a:ext cx="299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Propagation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Optimización en Redes Neuronales</a:t>
            </a:r>
            <a:r>
              <a:rPr b="1" i="0" lang="es-MX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190589" y="1117719"/>
            <a:ext cx="49402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83B3D9"/>
                </a:solidFill>
              </a:rPr>
              <a:t>Mini-batch</a:t>
            </a:r>
            <a:r>
              <a:rPr b="1" i="0" lang="es-MX" sz="2000" u="none" cap="none" strike="noStrik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 Gradient Descent</a:t>
            </a:r>
            <a:endParaRPr b="0" i="0" sz="1400" u="none" cap="none" strike="noStrik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6925"/>
            <a:ext cx="9143999" cy="4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125"/>
            <a:ext cx="9144000" cy="5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9387"/>
            <a:ext cx="8977150" cy="237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accent1"/>
                </a:solidFill>
              </a:rPr>
              <a:t>Exponential weighted average </a:t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475"/>
            <a:ext cx="5342000" cy="2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800" y="3137350"/>
            <a:ext cx="2919575" cy="4541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895975" y="3743900"/>
            <a:ext cx="24432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s-MX"/>
              <a:t>Vt-1</a:t>
            </a:r>
            <a:r>
              <a:rPr i="1" lang="es-MX"/>
              <a:t> </a:t>
            </a:r>
            <a:r>
              <a:rPr lang="es-MX"/>
              <a:t>: es el parametro anterior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s-MX"/>
              <a:t>Theta</a:t>
            </a:r>
            <a:r>
              <a:rPr lang="es-MX"/>
              <a:t>: son las caracteristicas por ejemplo los dias en este caso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928575" y="5275625"/>
            <a:ext cx="24432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FF"/>
                </a:highlight>
              </a:rPr>
              <a:t>El hyper-</a:t>
            </a:r>
            <a:r>
              <a:rPr lang="es-MX">
                <a:highlight>
                  <a:srgbClr val="FFFFFF"/>
                </a:highlight>
              </a:rPr>
              <a:t>parámetro</a:t>
            </a:r>
            <a:r>
              <a:rPr lang="es-MX" sz="1800">
                <a:highlight>
                  <a:srgbClr val="FFFFFF"/>
                </a:highlight>
              </a:rPr>
              <a:t> </a:t>
            </a:r>
            <a:r>
              <a:rPr b="1" lang="es-MX" sz="1800">
                <a:highlight>
                  <a:srgbClr val="FFFFFF"/>
                </a:highlight>
              </a:rPr>
              <a:t>β </a:t>
            </a:r>
            <a:r>
              <a:rPr lang="es-MX">
                <a:highlight>
                  <a:srgbClr val="FFFFFF"/>
                </a:highlight>
              </a:rPr>
              <a:t>determina que tan suave o ruidosa se vea la </a:t>
            </a:r>
            <a:r>
              <a:rPr lang="es-MX">
                <a:highlight>
                  <a:srgbClr val="FFFFFF"/>
                </a:highlight>
              </a:rPr>
              <a:t>gráfica entre mas grande sea mas suave se verá la gráfica</a:t>
            </a:r>
            <a:endParaRPr sz="180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" y="3591500"/>
            <a:ext cx="5285425" cy="31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b="1" i="0" lang="es-MX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90589" y="1117719"/>
            <a:ext cx="5461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 b="1" i="0" sz="1400" u="none" cap="none" strike="noStrik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563476"/>
            <a:ext cx="68484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/>
              <a:t>Algoritmo</a:t>
            </a:r>
            <a:endParaRPr b="1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6583675" y="4721175"/>
            <a:ext cx="23694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600"/>
              <a:t>VdW | Vdb</a:t>
            </a:r>
            <a:r>
              <a:rPr lang="es-MX"/>
              <a:t>: es inicializada en un vector de ceros de la misma forma que </a:t>
            </a:r>
            <a:r>
              <a:rPr i="1" lang="es-MX" sz="1600"/>
              <a:t>dW |db</a:t>
            </a:r>
            <a:endParaRPr i="1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" y="1885950"/>
            <a:ext cx="9063801" cy="35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801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 b="1" i="0" sz="1400" u="none" cap="none" strike="noStrik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r>
              <a:t/>
            </a:r>
            <a:endParaRPr b="0" i="0" sz="3000" u="none" cap="none" strike="noStrik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Google Shape;50;p7"/>
          <p:cNvSpPr txBox="1"/>
          <p:nvPr>
            <p:ph type="ctrTitle"/>
          </p:nvPr>
        </p:nvSpPr>
        <p:spPr>
          <a:xfrm>
            <a:off x="5584625" y="0"/>
            <a:ext cx="3559375" cy="800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b="1" i="0" lang="es-MX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Perceptron</a:t>
            </a:r>
            <a:endParaRPr b="1" i="0" sz="48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0526"/>
            <a:ext cx="9101275" cy="383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b="1" i="0" lang="es-MX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1905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83B3D9"/>
                </a:solidFill>
              </a:rPr>
              <a:t>RMSprop</a:t>
            </a:r>
            <a:endParaRPr b="1" i="0" sz="1400" u="none" cap="none" strike="noStrik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/>
              <a:t>Algoritmo</a:t>
            </a:r>
            <a:endParaRPr b="1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0350"/>
            <a:ext cx="5238700" cy="1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50" y="4254350"/>
            <a:ext cx="5200450" cy="1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b="1" i="0" lang="es-MX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1905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83B3D9"/>
                </a:solidFill>
              </a:rPr>
              <a:t>ADAM</a:t>
            </a:r>
            <a:endParaRPr b="1" i="0" sz="1400" u="none" cap="none" strike="noStrik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/>
              <a:t>Algoritmo</a:t>
            </a:r>
            <a:endParaRPr b="1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0355"/>
            <a:ext cx="4978300" cy="40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269" name="Google Shape;269;p36"/>
          <p:cNvSpPr txBox="1"/>
          <p:nvPr>
            <p:ph idx="4294967295" type="ctrTitle"/>
          </p:nvPr>
        </p:nvSpPr>
        <p:spPr>
          <a:xfrm>
            <a:off x="274323" y="2541075"/>
            <a:ext cx="83289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b="1" lang="es-MX" sz="6000"/>
              <a:t>Convolutional Neural Networks</a:t>
            </a:r>
            <a:endParaRPr b="1" i="0" sz="6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" y="1643076"/>
            <a:ext cx="9016850" cy="38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7125"/>
            <a:ext cx="9144001" cy="369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675"/>
            <a:ext cx="9144001" cy="40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75" y="1562100"/>
            <a:ext cx="63150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981775" y="462025"/>
            <a:ext cx="3681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rgbClr val="3D85C6"/>
                </a:solidFill>
              </a:rPr>
              <a:t>Imágenes</a:t>
            </a:r>
            <a:endParaRPr sz="3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0954"/>
            <a:ext cx="9144000" cy="308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048187"/>
            <a:ext cx="9144000" cy="476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t/>
            </a:r>
            <a:endParaRPr b="1" i="0" sz="48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r>
              <a:t/>
            </a:r>
            <a:endParaRPr b="0" i="0" sz="3000" u="none" cap="none" strike="noStrik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1300"/>
            <a:ext cx="9144000" cy="391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18" name="Google Shape;318;p44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Problemas </a:t>
            </a:r>
            <a:r>
              <a:rPr b="1" lang="es-MX" sz="2800">
                <a:solidFill>
                  <a:schemeClr val="accent1"/>
                </a:solidFill>
              </a:rPr>
              <a:t>típicos</a:t>
            </a:r>
            <a:r>
              <a:rPr b="1" lang="es-MX" sz="2800">
                <a:solidFill>
                  <a:schemeClr val="accent1"/>
                </a:solidFill>
              </a:rPr>
              <a:t> en </a:t>
            </a:r>
            <a:r>
              <a:rPr b="1" lang="es-MX" sz="2800">
                <a:solidFill>
                  <a:schemeClr val="accent1"/>
                </a:solidFill>
              </a:rPr>
              <a:t>imágenes: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Iluminación Variable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4119"/>
            <a:ext cx="7374969" cy="49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Problemas típicos en imágenes: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Pose </a:t>
            </a:r>
            <a:r>
              <a:rPr b="1" i="1" lang="es-MX" sz="1800">
                <a:solidFill>
                  <a:schemeClr val="accent1"/>
                </a:solidFill>
              </a:rPr>
              <a:t>Variable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2150"/>
            <a:ext cx="9143999" cy="3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Problemas típicos en imágenes: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Variabilidad Intra-Clases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25" y="1559194"/>
            <a:ext cx="7185160" cy="49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Problemas típicos en imágenes: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r>
              <a:rPr b="1" i="1" lang="es-MX" sz="1800">
                <a:solidFill>
                  <a:schemeClr val="accent1"/>
                </a:solidFill>
              </a:rPr>
              <a:t>Oclusión</a:t>
            </a: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3" y="1480569"/>
            <a:ext cx="4025417" cy="49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225" y="1480575"/>
            <a:ext cx="4349000" cy="4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47" name="Google Shape;347;p48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Problemas típicos en imágenes: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r>
              <a:rPr b="1" i="1" lang="es-MX" sz="1800">
                <a:solidFill>
                  <a:schemeClr val="accent1"/>
                </a:solidFill>
              </a:rPr>
              <a:t>Ambigüedad</a:t>
            </a: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200"/>
            <a:ext cx="9144000" cy="52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54" name="Google Shape;354;p49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Clasificación</a:t>
            </a:r>
            <a:r>
              <a:rPr b="1" lang="es-MX" sz="2800">
                <a:solidFill>
                  <a:schemeClr val="accent1"/>
                </a:solidFill>
              </a:rPr>
              <a:t> de </a:t>
            </a:r>
            <a:r>
              <a:rPr b="1" lang="es-MX" sz="2800">
                <a:solidFill>
                  <a:schemeClr val="accent1"/>
                </a:solidFill>
              </a:rPr>
              <a:t>Imágenes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" y="785900"/>
            <a:ext cx="7497475" cy="5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885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277"/>
            <a:ext cx="9121912" cy="64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795463"/>
            <a:ext cx="57912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Convolución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2033602"/>
            <a:ext cx="8208650" cy="3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9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9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51658"/>
            <a:ext cx="9144000" cy="435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1779750"/>
            <a:ext cx="8307375" cy="3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50" y="2079050"/>
            <a:ext cx="8211074" cy="3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" y="2245900"/>
            <a:ext cx="7859125" cy="3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75" y="2050175"/>
            <a:ext cx="7717100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0" y="1963550"/>
            <a:ext cx="7866025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50" y="2166950"/>
            <a:ext cx="7749525" cy="33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75" y="2238375"/>
            <a:ext cx="7769099" cy="3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5" y="1876925"/>
            <a:ext cx="7868351" cy="3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0275"/>
            <a:ext cx="8839201" cy="285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1307425"/>
            <a:ext cx="66008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725" y="3945875"/>
            <a:ext cx="3041704" cy="28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3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ReLu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Función</a:t>
            </a:r>
            <a:r>
              <a:rPr b="1" i="1" lang="es-MX" sz="1800">
                <a:solidFill>
                  <a:schemeClr val="accent1"/>
                </a:solidFill>
              </a:rPr>
              <a:t> de </a:t>
            </a:r>
            <a:r>
              <a:rPr b="1" i="1" lang="es-MX" sz="1800">
                <a:solidFill>
                  <a:schemeClr val="accent1"/>
                </a:solidFill>
              </a:rPr>
              <a:t>activación</a:t>
            </a:r>
            <a:r>
              <a:rPr b="1" i="1" lang="es-MX" sz="1800">
                <a:solidFill>
                  <a:schemeClr val="accent1"/>
                </a:solidFill>
              </a:rPr>
              <a:t> que aprende </a:t>
            </a:r>
            <a:r>
              <a:rPr b="1" i="1" lang="es-MX" sz="1800">
                <a:solidFill>
                  <a:schemeClr val="accent1"/>
                </a:solidFill>
              </a:rPr>
              <a:t>parámetros</a:t>
            </a:r>
            <a:r>
              <a:rPr b="1" i="1" lang="es-MX" sz="1800">
                <a:solidFill>
                  <a:schemeClr val="accent1"/>
                </a:solidFill>
              </a:rPr>
              <a:t> no lineales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461048" y="474262"/>
            <a:ext cx="44214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Funciones de Activación</a:t>
            </a:r>
            <a:endParaRPr b="1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84" y="1099709"/>
            <a:ext cx="8286750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48" name="Google Shape;4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999125"/>
            <a:ext cx="59817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4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Aprende Representaciones de los Datos</a:t>
            </a:r>
            <a:r>
              <a:rPr b="1" lang="es-MX" sz="2800">
                <a:solidFill>
                  <a:schemeClr val="accent1"/>
                </a:solidFill>
              </a:rPr>
              <a:t> 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55" name="Google Shape;455;p65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Pooling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Reduce las dimensiones de la </a:t>
            </a:r>
            <a:r>
              <a:rPr b="1" i="1" lang="es-MX" sz="1800">
                <a:solidFill>
                  <a:schemeClr val="accent1"/>
                </a:solidFill>
              </a:rPr>
              <a:t>convolución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0597"/>
            <a:ext cx="8839200" cy="355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62" name="Google Shape;462;p66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CNN para </a:t>
            </a:r>
            <a:r>
              <a:rPr b="1" lang="es-MX" sz="2800">
                <a:solidFill>
                  <a:schemeClr val="accent1"/>
                </a:solidFill>
              </a:rPr>
              <a:t>clasificación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Arquitectura </a:t>
            </a:r>
            <a:r>
              <a:rPr b="1" i="1" lang="es-MX" sz="1800">
                <a:solidFill>
                  <a:schemeClr val="accent1"/>
                </a:solidFill>
              </a:rPr>
              <a:t>básica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500"/>
            <a:ext cx="9144000" cy="46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825" y="5518425"/>
            <a:ext cx="2248262" cy="9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70" name="Google Shape;4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5" y="1309688"/>
            <a:ext cx="803910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7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CNN para clasificación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Arquitectura básica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77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Regularización</a:t>
            </a:r>
            <a:r>
              <a:rPr b="1" lang="es-MX" sz="2800">
                <a:solidFill>
                  <a:schemeClr val="accent1"/>
                </a:solidFill>
              </a:rPr>
              <a:t>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Métodos</a:t>
            </a:r>
            <a:r>
              <a:rPr b="1" i="1" lang="es-MX" sz="1800">
                <a:solidFill>
                  <a:schemeClr val="accent1"/>
                </a:solidFill>
              </a:rPr>
              <a:t> para mejorar tu red </a:t>
            </a:r>
            <a:r>
              <a:rPr b="1" i="1" lang="es-MX" sz="1800">
                <a:solidFill>
                  <a:schemeClr val="accent1"/>
                </a:solidFill>
              </a:rPr>
              <a:t>neuronal y evitar overfitting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b="0" i="1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8"/>
          <p:cNvSpPr txBox="1"/>
          <p:nvPr/>
        </p:nvSpPr>
        <p:spPr>
          <a:xfrm>
            <a:off x="693025" y="2079050"/>
            <a:ext cx="66270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MX" sz="2800">
                <a:solidFill>
                  <a:schemeClr val="accent1"/>
                </a:solidFill>
              </a:rPr>
              <a:t>Dropout: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Reduce overfitting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accent1"/>
                </a:solidFill>
              </a:rPr>
              <a:t>Batch</a:t>
            </a:r>
            <a:r>
              <a:rPr b="1" lang="es-MX" sz="2800">
                <a:solidFill>
                  <a:schemeClr val="accent1"/>
                </a:solidFill>
              </a:rPr>
              <a:t> Normalization: 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Hace a tu </a:t>
            </a:r>
            <a:r>
              <a:rPr b="1" i="1" lang="es-MX" sz="1800">
                <a:solidFill>
                  <a:schemeClr val="accent1"/>
                </a:solidFill>
              </a:rPr>
              <a:t>algoritmo</a:t>
            </a:r>
            <a:r>
              <a:rPr b="1" i="1" lang="es-MX" sz="1800">
                <a:solidFill>
                  <a:schemeClr val="accent1"/>
                </a:solidFill>
              </a:rPr>
              <a:t> </a:t>
            </a:r>
            <a:r>
              <a:rPr b="1" i="1" lang="es-MX" sz="1800">
                <a:solidFill>
                  <a:schemeClr val="accent1"/>
                </a:solidFill>
              </a:rPr>
              <a:t>más</a:t>
            </a:r>
            <a:r>
              <a:rPr b="1" i="1" lang="es-MX" sz="1800">
                <a:solidFill>
                  <a:schemeClr val="accent1"/>
                </a:solidFill>
              </a:rPr>
              <a:t> </a:t>
            </a:r>
            <a:r>
              <a:rPr b="1" i="1" lang="es-MX" sz="1800">
                <a:solidFill>
                  <a:schemeClr val="accent1"/>
                </a:solidFill>
              </a:rPr>
              <a:t>rápido</a:t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1" lang="es-MX" sz="1800">
                <a:solidFill>
                  <a:schemeClr val="accent1"/>
                </a:solidFill>
              </a:rPr>
              <a:t> </a:t>
            </a:r>
            <a:endParaRPr i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6189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ctrTitle"/>
          </p:nvPr>
        </p:nvSpPr>
        <p:spPr>
          <a:xfrm>
            <a:off x="4462325" y="139675"/>
            <a:ext cx="4410276" cy="1054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b="1" i="0" lang="es-MX" sz="2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Importancia de las Funciones de Activación</a:t>
            </a:r>
            <a:endParaRPr b="1" i="0" sz="48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1495224" y="1615048"/>
            <a:ext cx="7483675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r>
              <a:rPr b="0" i="0" lang="es-MX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 introducir funciones </a:t>
            </a:r>
            <a:r>
              <a:rPr b="0" i="1" lang="es-MX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No-lineales</a:t>
            </a:r>
            <a:r>
              <a:rPr b="0" i="0" lang="es-MX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red neuronal para aprender funciones mas complejas</a:t>
            </a:r>
            <a:endParaRPr b="0" i="0" sz="3000" u="none" cap="none" strike="noStrik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3082049"/>
            <a:ext cx="4449891" cy="368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s-MX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34" y="2641600"/>
            <a:ext cx="84963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